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  <p:sldId id="262" r:id="rId7"/>
    <p:sldId id="266" r:id="rId8"/>
    <p:sldId id="265" r:id="rId9"/>
    <p:sldId id="269" r:id="rId10"/>
    <p:sldId id="268" r:id="rId11"/>
    <p:sldId id="270" r:id="rId12"/>
    <p:sldId id="263" r:id="rId13"/>
    <p:sldId id="272" r:id="rId14"/>
    <p:sldId id="271" r:id="rId15"/>
    <p:sldId id="274" r:id="rId16"/>
    <p:sldId id="273" r:id="rId17"/>
    <p:sldId id="276" r:id="rId18"/>
    <p:sldId id="277" r:id="rId19"/>
    <p:sldId id="278" r:id="rId20"/>
    <p:sldId id="279" r:id="rId21"/>
    <p:sldId id="280" r:id="rId22"/>
    <p:sldId id="285" r:id="rId23"/>
    <p:sldId id="286" r:id="rId24"/>
    <p:sldId id="287" r:id="rId25"/>
    <p:sldId id="288" r:id="rId26"/>
    <p:sldId id="281" r:id="rId27"/>
    <p:sldId id="282" r:id="rId28"/>
    <p:sldId id="283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57" d="100"/>
          <a:sy n="57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4E60-C839-44B7-8F71-E1E91EE163ED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5928-B60F-49DD-894E-4ED73BB42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40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4E60-C839-44B7-8F71-E1E91EE163ED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5928-B60F-49DD-894E-4ED73BB42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80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4E60-C839-44B7-8F71-E1E91EE163ED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5928-B60F-49DD-894E-4ED73BB42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71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4E60-C839-44B7-8F71-E1E91EE163ED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5928-B60F-49DD-894E-4ED73BB42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35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4E60-C839-44B7-8F71-E1E91EE163ED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5928-B60F-49DD-894E-4ED73BB42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72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4E60-C839-44B7-8F71-E1E91EE163ED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5928-B60F-49DD-894E-4ED73BB42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4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4E60-C839-44B7-8F71-E1E91EE163ED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5928-B60F-49DD-894E-4ED73BB42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54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4E60-C839-44B7-8F71-E1E91EE163ED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5928-B60F-49DD-894E-4ED73BB42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46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4E60-C839-44B7-8F71-E1E91EE163ED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5928-B60F-49DD-894E-4ED73BB42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2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4E60-C839-44B7-8F71-E1E91EE163ED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5928-B60F-49DD-894E-4ED73BB42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34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4E60-C839-44B7-8F71-E1E91EE163ED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5928-B60F-49DD-894E-4ED73BB42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41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4E60-C839-44B7-8F71-E1E91EE163ED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65928-B60F-49DD-894E-4ED73BB42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81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247" y="-86216"/>
            <a:ext cx="13384493" cy="70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1457" y="-43347"/>
            <a:ext cx="13174914" cy="694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2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0228" y="2552066"/>
            <a:ext cx="10845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Diretor Acadêmico e Administrativo – Diretor Técnico (Diretor II)</a:t>
            </a:r>
          </a:p>
        </p:txBody>
      </p:sp>
    </p:spTree>
    <p:extLst>
      <p:ext uri="{BB962C8B-B14F-4D97-AF65-F5344CB8AC3E}">
        <p14:creationId xmlns:p14="http://schemas.microsoft.com/office/powerpoint/2010/main" val="217678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8141" y="-205295"/>
            <a:ext cx="13308282" cy="72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9340" y="1594883"/>
            <a:ext cx="106684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Funções mais elaboradas na área pedagógica, contemplando </a:t>
            </a:r>
          </a:p>
          <a:p>
            <a:r>
              <a:rPr lang="pt-BR" sz="3200" dirty="0"/>
              <a:t>o Coordenador Pedagógico para as </a:t>
            </a:r>
            <a:r>
              <a:rPr lang="pt-BR" sz="3200" dirty="0" err="1"/>
              <a:t>Fatec’s</a:t>
            </a:r>
            <a:r>
              <a:rPr lang="pt-BR" sz="3200" dirty="0"/>
              <a:t>.</a:t>
            </a:r>
          </a:p>
          <a:p>
            <a:r>
              <a:rPr lang="pt-BR" sz="3200" dirty="0"/>
              <a:t>Priorizando sempre o aluno, caso haja afastamento do docente</a:t>
            </a:r>
          </a:p>
          <a:p>
            <a:pPr algn="just"/>
            <a:r>
              <a:rPr lang="pt-BR" sz="3200" dirty="0"/>
              <a:t>assumir os cargos pedagógicos.</a:t>
            </a:r>
          </a:p>
          <a:p>
            <a:pPr algn="just"/>
            <a:r>
              <a:rPr lang="pt-BR" sz="3200" dirty="0"/>
              <a:t>Gratificação continuará, e será feita com base na UFESP, </a:t>
            </a:r>
          </a:p>
          <a:p>
            <a:pPr algn="just"/>
            <a:r>
              <a:rPr lang="pt-BR" sz="3200" dirty="0"/>
              <a:t>com limite de 18 unidades, considerando o ano de 2023.</a:t>
            </a:r>
          </a:p>
        </p:txBody>
      </p:sp>
    </p:spTree>
    <p:extLst>
      <p:ext uri="{BB962C8B-B14F-4D97-AF65-F5344CB8AC3E}">
        <p14:creationId xmlns:p14="http://schemas.microsoft.com/office/powerpoint/2010/main" val="318426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5273" y="-124321"/>
            <a:ext cx="13222545" cy="71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12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720" y="-81453"/>
            <a:ext cx="13003440" cy="70209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 flipH="1">
            <a:off x="7509774" y="6103088"/>
            <a:ext cx="494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intervalo serão as atividades de extensão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808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326" y="-479"/>
            <a:ext cx="13260651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5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5" y="393511"/>
            <a:ext cx="11815665" cy="57414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47282" y="3870252"/>
            <a:ext cx="860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Deliberação do CEE 216/2023 – </a:t>
            </a:r>
            <a:r>
              <a:rPr lang="pt-BR" sz="1200" dirty="0" err="1"/>
              <a:t>curricularização</a:t>
            </a:r>
            <a:r>
              <a:rPr lang="pt-BR" sz="1200" dirty="0"/>
              <a:t> da extensão – 10% da C.H. do curso deverá ser de extensão. Haverá</a:t>
            </a:r>
          </a:p>
          <a:p>
            <a:r>
              <a:rPr lang="pt-BR" sz="1200" dirty="0"/>
              <a:t>Definição do CPS para as </a:t>
            </a:r>
            <a:r>
              <a:rPr lang="pt-BR" sz="1200" dirty="0" err="1"/>
              <a:t>Fatec’s</a:t>
            </a:r>
            <a:r>
              <a:rPr lang="pt-B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865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431" y="-119558"/>
            <a:ext cx="13336861" cy="709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96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4" y="423626"/>
            <a:ext cx="11484195" cy="570072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679405" y="5524189"/>
            <a:ext cx="5949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Tabela de jornada de 40 horas, as demais serão proporcionais</a:t>
            </a:r>
          </a:p>
          <a:p>
            <a:r>
              <a:rPr lang="pt-BR" dirty="0"/>
              <a:t>Referência sobe 12%</a:t>
            </a:r>
          </a:p>
          <a:p>
            <a:r>
              <a:rPr lang="pt-BR" dirty="0"/>
              <a:t>Letras sobe 4%</a:t>
            </a:r>
          </a:p>
          <a:p>
            <a:r>
              <a:rPr lang="pt-BR" dirty="0"/>
              <a:t>Docentes de Fatec - Ingresso III A, poderá chegar na ref. VIII S</a:t>
            </a:r>
          </a:p>
        </p:txBody>
      </p:sp>
    </p:spTree>
    <p:extLst>
      <p:ext uri="{BB962C8B-B14F-4D97-AF65-F5344CB8AC3E}">
        <p14:creationId xmlns:p14="http://schemas.microsoft.com/office/powerpoint/2010/main" val="90856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615" y="-162426"/>
            <a:ext cx="13289230" cy="71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66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6" y="328180"/>
            <a:ext cx="12158036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54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089" y="-138611"/>
            <a:ext cx="13270177" cy="71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82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9" y="106325"/>
            <a:ext cx="11164349" cy="541494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57600" y="5274346"/>
            <a:ext cx="5677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Referência I – nível fundamental 1 a 6</a:t>
            </a:r>
          </a:p>
          <a:p>
            <a:r>
              <a:rPr lang="pt-BR" dirty="0"/>
              <a:t>Referência III – nível médio 3 a 8</a:t>
            </a:r>
          </a:p>
          <a:p>
            <a:r>
              <a:rPr lang="pt-BR" dirty="0"/>
              <a:t>Referência V – nível técnico 5 a 10</a:t>
            </a:r>
          </a:p>
          <a:p>
            <a:r>
              <a:rPr lang="pt-BR" dirty="0"/>
              <a:t>Referência VII – Ens. Superior 7 a 12</a:t>
            </a:r>
          </a:p>
          <a:p>
            <a:r>
              <a:rPr lang="pt-BR" dirty="0"/>
              <a:t>Referência IX – nível Especialistas 9 a 14</a:t>
            </a:r>
          </a:p>
        </p:txBody>
      </p:sp>
    </p:spTree>
    <p:extLst>
      <p:ext uri="{BB962C8B-B14F-4D97-AF65-F5344CB8AC3E}">
        <p14:creationId xmlns:p14="http://schemas.microsoft.com/office/powerpoint/2010/main" val="178034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3" y="223957"/>
            <a:ext cx="11341395" cy="61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3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562" y="28100"/>
            <a:ext cx="13251124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05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0510" y="-162426"/>
            <a:ext cx="13213019" cy="71828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92101" y="4146697"/>
            <a:ext cx="920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Serão estabelecidos os critérios, mas já estará previsto no PL, para situações específicas.</a:t>
            </a:r>
          </a:p>
        </p:txBody>
      </p:sp>
    </p:spTree>
    <p:extLst>
      <p:ext uri="{BB962C8B-B14F-4D97-AF65-F5344CB8AC3E}">
        <p14:creationId xmlns:p14="http://schemas.microsoft.com/office/powerpoint/2010/main" val="2966036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0510" y="-14768"/>
            <a:ext cx="13213019" cy="68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13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904" y="156706"/>
            <a:ext cx="1259380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4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25973" y="2828260"/>
            <a:ext cx="5964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DÚVIDAS</a:t>
            </a:r>
          </a:p>
        </p:txBody>
      </p:sp>
    </p:spTree>
    <p:extLst>
      <p:ext uri="{BB962C8B-B14F-4D97-AF65-F5344CB8AC3E}">
        <p14:creationId xmlns:p14="http://schemas.microsoft.com/office/powerpoint/2010/main" val="1297940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2873" y="479593"/>
            <a:ext cx="98811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Docente determinado – horista até 44h.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Jornada até 40 horas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PL 138/2023 – O Governo não mensurou quais cargos serão do CPS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Um professor que hoje tem mais de 19 horas mas em diferentes unidades, como será feito o enquadramento? O regramento será definido</a:t>
            </a:r>
          </a:p>
          <a:p>
            <a:endParaRPr lang="pt-BR" dirty="0"/>
          </a:p>
          <a:p>
            <a:pPr algn="just"/>
            <a:r>
              <a:rPr lang="pt-BR" dirty="0"/>
              <a:t>No caso das </a:t>
            </a:r>
            <a:r>
              <a:rPr lang="pt-BR" dirty="0" err="1"/>
              <a:t>Fatecs</a:t>
            </a:r>
            <a:r>
              <a:rPr lang="pt-BR" dirty="0"/>
              <a:t>, continua a escolha por até 2 </a:t>
            </a:r>
            <a:r>
              <a:rPr lang="pt-BR" dirty="0" err="1"/>
              <a:t>Fatecs</a:t>
            </a:r>
            <a:r>
              <a:rPr lang="pt-BR" dirty="0"/>
              <a:t> com aulas indeterminadas – A intenção da Comissão é que o docente poderá ficar somente em até 02 unidades.</a:t>
            </a:r>
          </a:p>
          <a:p>
            <a:endParaRPr lang="pt-BR" dirty="0"/>
          </a:p>
          <a:p>
            <a:pPr algn="just"/>
            <a:r>
              <a:rPr lang="pt-BR" dirty="0"/>
              <a:t>No caso em </a:t>
            </a:r>
            <a:r>
              <a:rPr lang="pt-BR" dirty="0" err="1"/>
              <a:t>Fatecs</a:t>
            </a:r>
            <a:r>
              <a:rPr lang="pt-BR" dirty="0"/>
              <a:t> que o docente possui 28 horas hoje, para chegar a 24 no novo plano, ele terá de declinar das aulas excedentes, correto? E ao invés de receber por 44, receberá por 40? </a:t>
            </a:r>
          </a:p>
          <a:p>
            <a:pPr algn="just"/>
            <a:r>
              <a:rPr lang="pt-BR" dirty="0"/>
              <a:t>Resp.: – Limite será de 24 aulas – para jornada e horista é como hoje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Escolheu regime completo, caso reduza, o professor permanecerá no mesmo regime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422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036" y="-191005"/>
            <a:ext cx="13232072" cy="724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45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507" y="702877"/>
            <a:ext cx="86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professores deverão cumprir  as atividades complementares presencialmente na Fatec? Sim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23507" y="1462689"/>
            <a:ext cx="693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Qual o valor da gratificação para dedicação exclusiva? Foi mantido, 15%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507" y="1945502"/>
            <a:ext cx="911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Todos que optarem por jornada terão regime de dedicação exclusiva? Não poderá ter acumulo com outros órgãos? Jornada é uma coisa, dedicação exclusiva (RJI) é outra. 700 vagas até 2027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23506" y="2705314"/>
            <a:ext cx="8786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gratificações já incorporadas acompanharão o servidor nessa nova proposta? Anteriores as emendas sim.</a:t>
            </a:r>
          </a:p>
          <a:p>
            <a:r>
              <a:rPr lang="pt-BR" dirty="0"/>
              <a:t>6ª parte e ATS continuam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23506" y="3882503"/>
            <a:ext cx="6512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Qual a tabela de hora aula? É a mesma da jornada, dividida por 200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123506" y="4402730"/>
            <a:ext cx="10157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Quando será apresentado a comunidade o projeto com o texto da lei? Artigo por artigo, para entendermos como pretendem mudar a legislação atual? A proposta será encaminhada para todos.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123506" y="5199956"/>
            <a:ext cx="1043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Caso a cota de cargos administrativos após divisão governamental, não atenda ao quantitativo compatível com o quadro de servidores da Adm. Central. Será realizado o corte dos excedentes? Sim</a:t>
            </a:r>
          </a:p>
        </p:txBody>
      </p:sp>
    </p:spTree>
    <p:extLst>
      <p:ext uri="{BB962C8B-B14F-4D97-AF65-F5344CB8AC3E}">
        <p14:creationId xmlns:p14="http://schemas.microsoft.com/office/powerpoint/2010/main" val="2952691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5795" y="606631"/>
            <a:ext cx="9742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Há alguma possibilidade, no momento de enquadramento do docente na jornada, dele ser enquadrado com a titulação q ele já possui atualmente (exemplo: professor com doutorado já passa a ser enquadrado como doutor, na referência adequada). Não pode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825795" y="1636287"/>
            <a:ext cx="9881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Unidades de Ensino terão condições físicas para acomodar os docentes que optarem pela Jornada? Haverá espaço para docentes prepararem aulas nas Unidades de Ensino? É uma questão da direção organizar um plano para isso.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825794" y="2775949"/>
            <a:ext cx="9530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 o professor que é supervisor de estágio, como esse componente curricular não é atribuição indeterminada, como fica a contabilização para compor a jornada? Será atividade complementar dentro da jornada.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825794" y="3842841"/>
            <a:ext cx="10051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Como ficam os vale-refeição/alimentação para servidores e docentes em jornada? Manterá</a:t>
            </a:r>
          </a:p>
        </p:txBody>
      </p:sp>
      <p:sp>
        <p:nvSpPr>
          <p:cNvPr id="9" name="Retângulo 8"/>
          <p:cNvSpPr/>
          <p:nvPr/>
        </p:nvSpPr>
        <p:spPr>
          <a:xfrm>
            <a:off x="825794" y="4244690"/>
            <a:ext cx="8626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Professores que têm aulas em </a:t>
            </a:r>
            <a:r>
              <a:rPr lang="pt-BR" dirty="0" err="1"/>
              <a:t>EaD</a:t>
            </a:r>
            <a:r>
              <a:rPr lang="pt-BR" dirty="0"/>
              <a:t>, essas aulas irão compor as 40 horas? Sim, dentro do limite da jornada, serão hora-aula.</a:t>
            </a:r>
          </a:p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825794" y="4877305"/>
            <a:ext cx="974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Qual a expectativa de envio e eventual aprovação deste novo plano? A proposta encerrada, será encaminhada para a Secretaria de Ciência e Tecnologia.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25794" y="5542437"/>
            <a:ext cx="8913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 doutor que hoje é grau I será enquadrado automaticamente caso já tenha os 3 anos de casa? Enquadrado de acordo com a carreira.</a:t>
            </a:r>
          </a:p>
        </p:txBody>
      </p:sp>
    </p:spTree>
    <p:extLst>
      <p:ext uri="{BB962C8B-B14F-4D97-AF65-F5344CB8AC3E}">
        <p14:creationId xmlns:p14="http://schemas.microsoft.com/office/powerpoint/2010/main" val="4190135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0613" y="245125"/>
            <a:ext cx="1076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Optei, por exemplo, por uma jornada de 40 horas. No meio do caminho, começo a fazer um mestrado. Devo, obrigatoriamente reduzir minha jornada para uma que contemple as duas situações? Regras do afastamento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0612" y="1032210"/>
            <a:ext cx="1016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os professores tutores do </a:t>
            </a:r>
            <a:r>
              <a:rPr lang="pt-BR" dirty="0" err="1"/>
              <a:t>EaD</a:t>
            </a:r>
            <a:r>
              <a:rPr lang="pt-BR" dirty="0"/>
              <a:t>, as horas atribuídas também não serão contabilizadas para compor jornada (justificado por ser H.A.E.)? – Receberão como hora-aula e não como H.A.E.</a:t>
            </a:r>
          </a:p>
        </p:txBody>
      </p:sp>
    </p:spTree>
    <p:extLst>
      <p:ext uri="{BB962C8B-B14F-4D97-AF65-F5344CB8AC3E}">
        <p14:creationId xmlns:p14="http://schemas.microsoft.com/office/powerpoint/2010/main" val="364356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089" y="-191005"/>
            <a:ext cx="13270177" cy="724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8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0455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NOMENCLATURA NOVA PARA OS CARGOS PERMANENTES</a:t>
            </a:r>
            <a:br>
              <a:rPr lang="pt-BR" sz="3200" b="1" dirty="0"/>
            </a:b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72117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326" y="128127"/>
            <a:ext cx="13260651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6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7051" y="1233377"/>
            <a:ext cx="101136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Auxiliar de apoio são os cargos estatutários que ainda </a:t>
            </a:r>
          </a:p>
          <a:p>
            <a:r>
              <a:rPr lang="pt-BR" sz="3200" dirty="0"/>
              <a:t>existem no CPS</a:t>
            </a:r>
          </a:p>
          <a:p>
            <a:endParaRPr lang="pt-BR" sz="3200" dirty="0"/>
          </a:p>
          <a:p>
            <a:r>
              <a:rPr lang="pt-BR" sz="3200" dirty="0"/>
              <a:t>Agente da Educação: são os cargos já existentes</a:t>
            </a:r>
          </a:p>
          <a:p>
            <a:endParaRPr lang="pt-BR" sz="3200" dirty="0"/>
          </a:p>
          <a:p>
            <a:r>
              <a:rPr lang="pt-BR" sz="3200" dirty="0"/>
              <a:t>Técnicos da Educação, serão criados no CPS e para os que já</a:t>
            </a:r>
          </a:p>
          <a:p>
            <a:r>
              <a:rPr lang="pt-BR" sz="3200" dirty="0"/>
              <a:t>Existe serão enquadrados</a:t>
            </a:r>
          </a:p>
        </p:txBody>
      </p:sp>
    </p:spTree>
    <p:extLst>
      <p:ext uri="{BB962C8B-B14F-4D97-AF65-F5344CB8AC3E}">
        <p14:creationId xmlns:p14="http://schemas.microsoft.com/office/powerpoint/2010/main" val="92692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0510" y="-119558"/>
            <a:ext cx="13213019" cy="709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8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431" y="-191005"/>
            <a:ext cx="13336861" cy="724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10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843</Words>
  <Application>Microsoft Office PowerPoint</Application>
  <PresentationFormat>Widescreen</PresentationFormat>
  <Paragraphs>60</Paragraphs>
  <Slides>32</Slides>
  <Notes>0</Notes>
  <HiddenSlides>3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NOMENCLATURA NOVA PARA OS CARGOS PERMANENTES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Bahiji Haje</cp:lastModifiedBy>
  <cp:revision>94</cp:revision>
  <dcterms:created xsi:type="dcterms:W3CDTF">2023-12-06T18:12:02Z</dcterms:created>
  <dcterms:modified xsi:type="dcterms:W3CDTF">2023-12-07T16:49:02Z</dcterms:modified>
</cp:coreProperties>
</file>